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323" r:id="rId3"/>
    <p:sldId id="325" r:id="rId4"/>
    <p:sldId id="259" r:id="rId5"/>
    <p:sldId id="282" r:id="rId6"/>
    <p:sldId id="306" r:id="rId7"/>
    <p:sldId id="267" r:id="rId8"/>
    <p:sldId id="277" r:id="rId9"/>
    <p:sldId id="263" r:id="rId10"/>
    <p:sldId id="318" r:id="rId11"/>
    <p:sldId id="298" r:id="rId12"/>
    <p:sldId id="292" r:id="rId13"/>
    <p:sldId id="319" r:id="rId14"/>
    <p:sldId id="296" r:id="rId15"/>
    <p:sldId id="261" r:id="rId16"/>
    <p:sldId id="320" r:id="rId17"/>
    <p:sldId id="297" r:id="rId18"/>
    <p:sldId id="268" r:id="rId19"/>
    <p:sldId id="321" r:id="rId20"/>
    <p:sldId id="290" r:id="rId21"/>
    <p:sldId id="322" r:id="rId22"/>
    <p:sldId id="316" r:id="rId23"/>
    <p:sldId id="31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181" autoAdjust="0"/>
  </p:normalViewPr>
  <p:slideViewPr>
    <p:cSldViewPr snapToGrid="0">
      <p:cViewPr varScale="1">
        <p:scale>
          <a:sx n="61" d="100"/>
          <a:sy n="61" d="100"/>
        </p:scale>
        <p:origin x="45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D4B82-6D19-42BA-B849-982779B81963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4F9C2-C5AE-4323-9E94-ADC0D12C6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7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5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problematic</a:t>
            </a:r>
            <a:r>
              <a:rPr lang="en-US" baseline="0" dirty="0"/>
              <a:t> if getting identifiers, have to create accounts to get the data, highly sensitive content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00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Arch enemies are also a conflict of interest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29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Refers to the names associated with the development of the work and its reporting in a paper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14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Refers to the names associated with the development of the work and its reporting in a paper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6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18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Mentor has a position of power. You will be mentees for now, but may mentor undergrads and (later) mentor graduate students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8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Mentor has a position of power. You will be mentees for now, but may mentor undergrads and (later) mentor graduate students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Advisor disagrees with scheduling your defense</a:t>
            </a:r>
          </a:p>
          <a:p>
            <a:r>
              <a:rPr lang="en-US" dirty="0"/>
              <a:t>Advisor asks you to perform unrelated tasks</a:t>
            </a:r>
          </a:p>
          <a:p>
            <a:r>
              <a:rPr lang="en-US" dirty="0"/>
              <a:t>Advisor disallows you to be first-author on a paper you wrote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30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2010,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Stapel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was the Dean of the School of Social and Behavioral Sciences at Tilburg University.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2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31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publish more papers, increase citation counts, receive more grants, give more talks, engage in more professional service, and get better grades. Be more famous.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23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78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Instructors may adapt learning methods, practitioners</a:t>
            </a:r>
            <a:r>
              <a:rPr lang="en-US" baseline="0" dirty="0"/>
              <a:t> might </a:t>
            </a:r>
            <a:r>
              <a:rPr lang="en-US" dirty="0"/>
              <a:t>develop health protocols, companies may invest resources based on your results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82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Fostered by the Belmont Report, maturation of our field, issues that manifest in the course of scientific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36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Terms of service, living or deceased, personally identifiable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7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Terms of service, expectation of privacy, if you need to create</a:t>
            </a:r>
            <a:r>
              <a:rPr lang="en-US" baseline="0" dirty="0"/>
              <a:t> account to access the data, the sensitivity of the content, </a:t>
            </a:r>
            <a:r>
              <a:rPr lang="en-US" dirty="0"/>
              <a:t>personally identifiable information, impact on server responsiveness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9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1395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7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80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98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879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4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9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154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13/04/28/magazine/diederik-stapels-audacious-academic-fraud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13/04/28/magazine/diederik-stapels-audacious-academic-fraud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371/journal.pone.000573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1868129"/>
            <a:ext cx="12192000" cy="2910348"/>
          </a:xfrm>
          <a:prstGeom prst="rect">
            <a:avLst/>
          </a:prstGeom>
          <a:solidFill>
            <a:schemeClr val="tx1">
              <a:lumMod val="95000"/>
              <a:lumOff val="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524000" y="1868129"/>
            <a:ext cx="9144000" cy="2910348"/>
          </a:xfrm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Responsible Conduct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in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83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>
              <a:buAutoNum type="arabicPeriod"/>
            </a:pPr>
            <a:r>
              <a:rPr lang="en-US" dirty="0"/>
              <a:t>What are some ethical considerations for collecting user-generated data from online platforms (i.e., scraping data)?</a:t>
            </a:r>
          </a:p>
          <a:p>
            <a:pPr marL="341313" indent="-341313">
              <a:buAutoNum type="arabicPeriod"/>
            </a:pPr>
            <a:endParaRPr lang="en-US" dirty="0"/>
          </a:p>
          <a:p>
            <a:pPr marL="341313" indent="-341313">
              <a:buAutoNum type="arabicPeriod"/>
            </a:pPr>
            <a:r>
              <a:rPr lang="en-US" dirty="0"/>
              <a:t>What are best practices for processing and storing the data?</a:t>
            </a:r>
          </a:p>
        </p:txBody>
      </p:sp>
    </p:spTree>
    <p:extLst>
      <p:ext uri="{BB962C8B-B14F-4D97-AF65-F5344CB8AC3E}">
        <p14:creationId xmlns:p14="http://schemas.microsoft.com/office/powerpoint/2010/main" val="547878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Respect platform’s Terms of Service and have min. footprint</a:t>
            </a:r>
          </a:p>
          <a:p>
            <a:endParaRPr lang="en-US" dirty="0"/>
          </a:p>
          <a:p>
            <a:r>
              <a:rPr lang="en-US" dirty="0"/>
              <a:t>Always get IRB approval </a:t>
            </a:r>
          </a:p>
          <a:p>
            <a:pPr lvl="1"/>
            <a:r>
              <a:rPr lang="en-US" dirty="0"/>
              <a:t>Easier: anonymized public data</a:t>
            </a:r>
          </a:p>
          <a:p>
            <a:pPr lvl="1"/>
            <a:r>
              <a:rPr lang="en-US" dirty="0"/>
              <a:t>Harder: if you need to create an account, the data includes identifiers, or the content covers a sensitive topic</a:t>
            </a:r>
          </a:p>
          <a:p>
            <a:endParaRPr lang="en-US" dirty="0"/>
          </a:p>
          <a:p>
            <a:r>
              <a:rPr lang="en-US" dirty="0"/>
              <a:t>Encrypt the data, store securely, and destroy per IRB guidelines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747C1-C0C9-44B1-979E-9723DD02D0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Maintain the raw data, record when it was collected and how, record all operations, and report all operations in a paper</a:t>
            </a:r>
          </a:p>
          <a:p>
            <a:pPr lvl="1"/>
            <a:endParaRPr lang="en-US"/>
          </a:p>
          <a:p>
            <a:r>
              <a:rPr lang="en-US"/>
              <a:t>Data cleansing is appropriate </a:t>
            </a:r>
            <a:r>
              <a:rPr lang="en-US" i="1"/>
              <a:t>before</a:t>
            </a:r>
            <a:r>
              <a:rPr lang="en-US"/>
              <a:t> studying the results</a:t>
            </a:r>
          </a:p>
          <a:p>
            <a:endParaRPr lang="en-US"/>
          </a:p>
          <a:p>
            <a:r>
              <a:rPr lang="en-US"/>
              <a:t>Consider open sharing of your data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16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When a paper or proposal is submitted, it will receive external reviews. Almost always single blind, and often double-blind.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The discussion questions refer to your role </a:t>
            </a:r>
            <a:r>
              <a:rPr lang="en-US" i="1" dirty="0"/>
              <a:t>as a reviewer. </a:t>
            </a:r>
          </a:p>
        </p:txBody>
      </p:sp>
    </p:spTree>
    <p:extLst>
      <p:ext uri="{BB962C8B-B14F-4D97-AF65-F5344CB8AC3E}">
        <p14:creationId xmlns:p14="http://schemas.microsoft.com/office/powerpoint/2010/main" val="1360803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Review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What are some ethical considerations when </a:t>
            </a:r>
            <a:r>
              <a:rPr lang="en-US" i="1" dirty="0"/>
              <a:t>deciding</a:t>
            </a:r>
            <a:r>
              <a:rPr lang="en-US" dirty="0"/>
              <a:t> whether to agree to or decline a review request?</a:t>
            </a:r>
          </a:p>
          <a:p>
            <a:pPr marL="971550" lvl="1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What are some ethical considerations when </a:t>
            </a:r>
            <a:r>
              <a:rPr lang="en-US" i="1" dirty="0"/>
              <a:t>writing</a:t>
            </a:r>
            <a:r>
              <a:rPr lang="en-US" dirty="0"/>
              <a:t> a review?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56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Review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submit, you should review (and follow through)</a:t>
            </a:r>
          </a:p>
          <a:p>
            <a:endParaRPr lang="en-US" dirty="0"/>
          </a:p>
          <a:p>
            <a:r>
              <a:rPr lang="en-US" dirty="0"/>
              <a:t>Only take on papers for which you have expertise</a:t>
            </a:r>
          </a:p>
          <a:p>
            <a:endParaRPr lang="en-US" dirty="0"/>
          </a:p>
          <a:p>
            <a:r>
              <a:rPr lang="en-US" dirty="0"/>
              <a:t>Be open and honest about possible conflicts of interest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3B214-A5B8-45C4-939B-224AD0E863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Provide a fair and constructive assessment</a:t>
            </a:r>
          </a:p>
          <a:p>
            <a:endParaRPr lang="en-US" dirty="0"/>
          </a:p>
          <a:p>
            <a:r>
              <a:rPr lang="en-US" dirty="0"/>
              <a:t>Do not try and gain unfair advantage, but it is acceptable to learn from the review process</a:t>
            </a:r>
          </a:p>
          <a:p>
            <a:endParaRPr lang="en-US" dirty="0"/>
          </a:p>
          <a:p>
            <a:r>
              <a:rPr lang="en-US" dirty="0"/>
              <a:t>Do not force authors to reference your own work over other more relevant work on the topic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54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Refers to the names associated with the development of the work and its reporting in a paper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79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Authorship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When it is appropriate to include someone as an author? What criteria should be used to decide?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6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Authorship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authorship at the onset of a project</a:t>
            </a:r>
          </a:p>
          <a:p>
            <a:endParaRPr lang="en-US" dirty="0"/>
          </a:p>
          <a:p>
            <a:r>
              <a:rPr lang="en-US" dirty="0"/>
              <a:t>Only include people as authors for which you can articulate a meaningful contribution to the work or its 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314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Refers to the mentor (advisor) / mentee (student) relationship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52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at least two issues that could arise between a graduate student and his or her research advisor?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Image result for Diederik Stapel">
            <a:extLst>
              <a:ext uri="{FF2B5EF4-FFF2-40B4-BE49-F238E27FC236}">
                <a16:creationId xmlns:a16="http://schemas.microsoft.com/office/drawing/2014/main" id="{45427D07-CCA8-4F2D-86E0-B6F2A286A2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ED259D-68FF-4960-91CF-29C2E1754ED0}"/>
              </a:ext>
            </a:extLst>
          </p:cNvPr>
          <p:cNvSpPr/>
          <p:nvPr/>
        </p:nvSpPr>
        <p:spPr>
          <a:xfrm>
            <a:off x="2014554" y="2711920"/>
            <a:ext cx="78009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Diederik</a:t>
            </a:r>
            <a:r>
              <a:rPr lang="en-US" sz="2400" dirty="0"/>
              <a:t> </a:t>
            </a:r>
            <a:r>
              <a:rPr lang="en-US" sz="2400" dirty="0" err="1"/>
              <a:t>Stapel</a:t>
            </a:r>
            <a:r>
              <a:rPr lang="en-US" sz="2400" dirty="0"/>
              <a:t> was a academic star known for his clever research experiments in social psychology. For example, he published a paper in Science showing that a trash-filled environment brings out racist tendencies in individuals.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0274E02-0EB0-42E9-8D98-A7278681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Authentic Case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FF188D-37BE-4DC8-8925-1CDD1243F74C}"/>
              </a:ext>
            </a:extLst>
          </p:cNvPr>
          <p:cNvSpPr/>
          <p:nvPr/>
        </p:nvSpPr>
        <p:spPr>
          <a:xfrm>
            <a:off x="5715000" y="6452695"/>
            <a:ext cx="67008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https://www.nytimes.com/2013/04/28/magazine/diederik-stapels-audacious-academic-fraud.html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513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Mentorship 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expectations early, write them down, and share</a:t>
            </a:r>
          </a:p>
          <a:p>
            <a:endParaRPr lang="en-US" dirty="0"/>
          </a:p>
          <a:p>
            <a:r>
              <a:rPr lang="en-US" dirty="0"/>
              <a:t>Keep a record of electronic communications (don’t delete email)</a:t>
            </a:r>
          </a:p>
          <a:p>
            <a:endParaRPr lang="en-US" dirty="0"/>
          </a:p>
          <a:p>
            <a:r>
              <a:rPr lang="en-US" dirty="0"/>
              <a:t>Never assume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31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only discussed a fraction of the issues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Honest mistakes / differences of opinion are not unethical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in doubt, talk with your advisor or trusted peers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504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conduct and perceptions of your conduct matters</a:t>
            </a:r>
          </a:p>
          <a:p>
            <a:endParaRPr lang="en-US" dirty="0"/>
          </a:p>
          <a:p>
            <a:r>
              <a:rPr lang="en-US" dirty="0"/>
              <a:t>Hold yourself to expected standards for research integrity, peer review, authorship, and mentoring relationships </a:t>
            </a:r>
          </a:p>
          <a:p>
            <a:endParaRPr lang="en-US" dirty="0"/>
          </a:p>
          <a:p>
            <a:r>
              <a:rPr lang="en-US" dirty="0"/>
              <a:t>Submit certificate of completion for IRB training for next time</a:t>
            </a:r>
          </a:p>
        </p:txBody>
      </p:sp>
    </p:spTree>
    <p:extLst>
      <p:ext uri="{BB962C8B-B14F-4D97-AF65-F5344CB8AC3E}">
        <p14:creationId xmlns:p14="http://schemas.microsoft.com/office/powerpoint/2010/main" val="1589578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“Scientific Ethics” lecture by L. Cooper and C. Elliott in Physics, the Book On Being a Scientist (2009), and my own experience</a:t>
            </a:r>
          </a:p>
        </p:txBody>
      </p:sp>
    </p:spTree>
    <p:extLst>
      <p:ext uri="{BB962C8B-B14F-4D97-AF65-F5344CB8AC3E}">
        <p14:creationId xmlns:p14="http://schemas.microsoft.com/office/powerpoint/2010/main" val="109353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Image result for Diederik Stapel">
            <a:extLst>
              <a:ext uri="{FF2B5EF4-FFF2-40B4-BE49-F238E27FC236}">
                <a16:creationId xmlns:a16="http://schemas.microsoft.com/office/drawing/2014/main" id="{45427D07-CCA8-4F2D-86E0-B6F2A286A2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77FB6B-9BD5-42DD-9D4A-02B97C192362}"/>
              </a:ext>
            </a:extLst>
          </p:cNvPr>
          <p:cNvSpPr/>
          <p:nvPr/>
        </p:nvSpPr>
        <p:spPr>
          <a:xfrm>
            <a:off x="2371728" y="3029628"/>
            <a:ext cx="70151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Unfortunately, the researcher admitted he not only fabricated the data, but he </a:t>
            </a:r>
            <a:r>
              <a:rPr lang="en-US" sz="2400" dirty="0">
                <a:solidFill>
                  <a:srgbClr val="FF0000"/>
                </a:solidFill>
              </a:rPr>
              <a:t>fabricated the entire experiment</a:t>
            </a:r>
            <a:r>
              <a:rPr lang="en-US" sz="2400" dirty="0"/>
              <a:t>. And had been doing this for years.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0274E02-0EB0-42E9-8D98-A7278681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Authentic Case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3B5AA6-3407-4982-B74E-D91A75B829C6}"/>
              </a:ext>
            </a:extLst>
          </p:cNvPr>
          <p:cNvSpPr/>
          <p:nvPr/>
        </p:nvSpPr>
        <p:spPr>
          <a:xfrm>
            <a:off x="5715000" y="6452695"/>
            <a:ext cx="67008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https://www.nytimes.com/2013/04/28/magazine/diederik-stapels-audacious-academic-fraud.html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612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“do more” mindset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This creates temptations to cut corners, bend the rules, and engage in unethical practices</a:t>
            </a:r>
          </a:p>
        </p:txBody>
      </p:sp>
    </p:spTree>
    <p:extLst>
      <p:ext uri="{BB962C8B-B14F-4D97-AF65-F5344CB8AC3E}">
        <p14:creationId xmlns:p14="http://schemas.microsoft.com/office/powerpoint/2010/main" val="277825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Yes It Happens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a study, </a:t>
            </a:r>
            <a:r>
              <a:rPr lang="en-US" dirty="0" err="1"/>
              <a:t>Fanelli</a:t>
            </a:r>
            <a:r>
              <a:rPr lang="en-US" dirty="0"/>
              <a:t> (2009) found that: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2% </a:t>
            </a:r>
            <a:r>
              <a:rPr lang="en-US" dirty="0"/>
              <a:t>of researchers admitted to falsifying or fabricating data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34% </a:t>
            </a:r>
            <a:r>
              <a:rPr lang="en-US" dirty="0"/>
              <a:t>reported engaging in other forms of questionable practices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14% </a:t>
            </a:r>
            <a:r>
              <a:rPr lang="en-US" dirty="0"/>
              <a:t>reported having witnessed colleagues manipulating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510748" y="6087054"/>
            <a:ext cx="103201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Daniele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Fanelli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dirty="0">
                <a:solidFill>
                  <a:srgbClr val="333333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Many Scientists Fabricate and Falsify Research? A Systematic Review and Meta-Analysis of Survey Data.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PLoS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ONE 4(5): e5738.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https://doi.org/10.1371/journal.pone.0005738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b="0" i="0" dirty="0">
              <a:solidFill>
                <a:srgbClr val="333333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7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Personal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reviewer, I have discovered parallel submissions and re-submission of already published content</a:t>
            </a:r>
          </a:p>
          <a:p>
            <a:endParaRPr lang="en-US" dirty="0"/>
          </a:p>
          <a:p>
            <a:r>
              <a:rPr lang="en-US" dirty="0"/>
              <a:t>As a conference chair, I have discovered multiple authors being added to papers after acceptance</a:t>
            </a:r>
          </a:p>
          <a:p>
            <a:endParaRPr lang="en-US" dirty="0"/>
          </a:p>
          <a:p>
            <a:r>
              <a:rPr lang="en-US" dirty="0"/>
              <a:t>As an advisor, I have counseled students not to remove data for the sole reason it would allow for a statistical effect in the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0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Conduct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career and your conscience</a:t>
            </a:r>
          </a:p>
          <a:p>
            <a:r>
              <a:rPr lang="en-US" dirty="0"/>
              <a:t>Others act based on the results of your research</a:t>
            </a:r>
          </a:p>
          <a:p>
            <a:r>
              <a:rPr lang="en-US" dirty="0"/>
              <a:t>Society needs to find science credible</a:t>
            </a:r>
          </a:p>
          <a:p>
            <a:r>
              <a:rPr lang="en-US" dirty="0"/>
              <a:t>You must model the behavior expected from those around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40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932" y="266805"/>
            <a:ext cx="10972800" cy="1325563"/>
          </a:xfrm>
        </p:spPr>
        <p:txBody>
          <a:bodyPr>
            <a:normAutofit/>
          </a:bodyPr>
          <a:lstStyle/>
          <a:p>
            <a:r>
              <a:rPr lang="en-US" dirty="0"/>
              <a:t>Five categories of 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Integrity of research results</a:t>
            </a:r>
          </a:p>
          <a:p>
            <a:pPr marL="0" indent="0">
              <a:buNone/>
            </a:pPr>
            <a:r>
              <a:rPr lang="en-US" dirty="0"/>
              <a:t>Publication and authorship</a:t>
            </a:r>
          </a:p>
          <a:p>
            <a:pPr marL="0" indent="0">
              <a:buNone/>
            </a:pPr>
            <a:r>
              <a:rPr lang="en-US" dirty="0"/>
              <a:t>Peer review</a:t>
            </a:r>
          </a:p>
          <a:p>
            <a:pPr marL="0" indent="0">
              <a:buNone/>
            </a:pPr>
            <a:r>
              <a:rPr lang="en-US" dirty="0"/>
              <a:t>Mentoring</a:t>
            </a:r>
          </a:p>
          <a:p>
            <a:pPr marL="0" indent="0">
              <a:buNone/>
            </a:pPr>
            <a:r>
              <a:rPr lang="en-US" dirty="0"/>
              <a:t>Human subjects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78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of Research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Do not fabricate or falsify your data, analyses, or reporting.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52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1117</Words>
  <Application>Microsoft Office PowerPoint</Application>
  <PresentationFormat>Widescreen</PresentationFormat>
  <Paragraphs>140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Segoe UI</vt:lpstr>
      <vt:lpstr>Office Theme</vt:lpstr>
      <vt:lpstr>Responsible Conduct in Research</vt:lpstr>
      <vt:lpstr>An Authentic Case</vt:lpstr>
      <vt:lpstr>An Authentic Case</vt:lpstr>
      <vt:lpstr>The “do more” mindset</vt:lpstr>
      <vt:lpstr>Yes It Happens</vt:lpstr>
      <vt:lpstr>A Few Personal Experiences</vt:lpstr>
      <vt:lpstr>Your Conduct Matters</vt:lpstr>
      <vt:lpstr>Five categories of ethical considerations</vt:lpstr>
      <vt:lpstr>Integrity of Research Results</vt:lpstr>
      <vt:lpstr>Discussion</vt:lpstr>
      <vt:lpstr>Best Practices</vt:lpstr>
      <vt:lpstr>Peer Review</vt:lpstr>
      <vt:lpstr>Peer Review Discussion</vt:lpstr>
      <vt:lpstr>Peer Review Best Practices</vt:lpstr>
      <vt:lpstr>Authorship</vt:lpstr>
      <vt:lpstr>Authorship Discussion</vt:lpstr>
      <vt:lpstr>Authorship Best Practices</vt:lpstr>
      <vt:lpstr>Mentorship</vt:lpstr>
      <vt:lpstr>Mentorship</vt:lpstr>
      <vt:lpstr>Mentorship Best Practices</vt:lpstr>
      <vt:lpstr>General Discussion</vt:lpstr>
      <vt:lpstr>In Conclusion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Kravets, Robin Hillary</cp:lastModifiedBy>
  <cp:revision>171</cp:revision>
  <dcterms:created xsi:type="dcterms:W3CDTF">2017-05-16T19:19:03Z</dcterms:created>
  <dcterms:modified xsi:type="dcterms:W3CDTF">2024-10-30T01:50:27Z</dcterms:modified>
</cp:coreProperties>
</file>